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78" r:id="rId4"/>
    <p:sldId id="279" r:id="rId5"/>
    <p:sldId id="274" r:id="rId6"/>
    <p:sldId id="258" r:id="rId7"/>
    <p:sldId id="259" r:id="rId8"/>
    <p:sldId id="275" r:id="rId9"/>
    <p:sldId id="281" r:id="rId10"/>
    <p:sldId id="276" r:id="rId11"/>
    <p:sldId id="277" r:id="rId12"/>
    <p:sldId id="293" r:id="rId13"/>
    <p:sldId id="280" r:id="rId14"/>
    <p:sldId id="270" r:id="rId15"/>
    <p:sldId id="282" r:id="rId16"/>
    <p:sldId id="260" r:id="rId17"/>
    <p:sldId id="283" r:id="rId18"/>
    <p:sldId id="284" r:id="rId19"/>
    <p:sldId id="285" r:id="rId20"/>
    <p:sldId id="286" r:id="rId21"/>
    <p:sldId id="288" r:id="rId22"/>
    <p:sldId id="263" r:id="rId23"/>
    <p:sldId id="294" r:id="rId24"/>
    <p:sldId id="295" r:id="rId25"/>
    <p:sldId id="289" r:id="rId26"/>
    <p:sldId id="261" r:id="rId27"/>
    <p:sldId id="273" r:id="rId28"/>
    <p:sldId id="266" r:id="rId29"/>
    <p:sldId id="267" r:id="rId30"/>
    <p:sldId id="262" r:id="rId31"/>
    <p:sldId id="265" r:id="rId32"/>
    <p:sldId id="272" r:id="rId3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94" d="100"/>
          <a:sy n="94" d="100"/>
        </p:scale>
        <p:origin x="-1888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printerSettings" Target="printerSettings/printerSettings1.bin"/><Relationship Id="rId35" Type="http://schemas.openxmlformats.org/officeDocument/2006/relationships/presProps" Target="presProps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heme" Target="theme/theme1.xml"/><Relationship Id="rId38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9ABD8-CC08-634C-8959-69E2F102606D}" type="datetimeFigureOut">
              <a:rPr lang="en-US" smtClean="0"/>
              <a:t>2/5/18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29C59-8948-1A4D-840C-AB343535AC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2181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9ABD8-CC08-634C-8959-69E2F102606D}" type="datetimeFigureOut">
              <a:rPr lang="en-US" smtClean="0"/>
              <a:t>2/5/18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29C59-8948-1A4D-840C-AB343535AC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0117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9ABD8-CC08-634C-8959-69E2F102606D}" type="datetimeFigureOut">
              <a:rPr lang="en-US" smtClean="0"/>
              <a:t>2/5/18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29C59-8948-1A4D-840C-AB343535AC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0701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9ABD8-CC08-634C-8959-69E2F102606D}" type="datetimeFigureOut">
              <a:rPr lang="en-US" smtClean="0"/>
              <a:t>2/5/18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29C59-8948-1A4D-840C-AB343535AC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3844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9ABD8-CC08-634C-8959-69E2F102606D}" type="datetimeFigureOut">
              <a:rPr lang="en-US" smtClean="0"/>
              <a:t>2/5/18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29C59-8948-1A4D-840C-AB343535AC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8582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9ABD8-CC08-634C-8959-69E2F102606D}" type="datetimeFigureOut">
              <a:rPr lang="en-US" smtClean="0"/>
              <a:t>2/5/18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29C59-8948-1A4D-840C-AB343535AC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7473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9ABD8-CC08-634C-8959-69E2F102606D}" type="datetimeFigureOut">
              <a:rPr lang="en-US" smtClean="0"/>
              <a:t>2/5/18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29C59-8948-1A4D-840C-AB343535AC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0513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9ABD8-CC08-634C-8959-69E2F102606D}" type="datetimeFigureOut">
              <a:rPr lang="en-US" smtClean="0"/>
              <a:t>2/5/18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29C59-8948-1A4D-840C-AB343535AC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593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9ABD8-CC08-634C-8959-69E2F102606D}" type="datetimeFigureOut">
              <a:rPr lang="en-US" smtClean="0"/>
              <a:t>2/5/18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29C59-8948-1A4D-840C-AB343535AC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8891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9ABD8-CC08-634C-8959-69E2F102606D}" type="datetimeFigureOut">
              <a:rPr lang="en-US" smtClean="0"/>
              <a:t>2/5/18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29C59-8948-1A4D-840C-AB343535AC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7679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9ABD8-CC08-634C-8959-69E2F102606D}" type="datetimeFigureOut">
              <a:rPr lang="en-US" smtClean="0"/>
              <a:t>2/5/18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29C59-8948-1A4D-840C-AB343535AC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6755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69ABD8-CC08-634C-8959-69E2F102606D}" type="datetimeFigureOut">
              <a:rPr lang="en-US" smtClean="0"/>
              <a:t>2/5/18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829C59-8948-1A4D-840C-AB343535AC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2082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hyperlink" Target="http://www.scrum-institute.org/What_Makes_Waterfall_Fail_in_Many_Ways.php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en.wikipedia.org/wiki/Waterfall_model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i2.wp.com/tamingdata.com/wp-content/uploads/2010/07/tree-swing-project-management-large.png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www.linkedin.com/pulse/software-its-requirements-stupid-anton-jansen" TargetMode="External"/><Relationship Id="rId3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xkcd.com/674/" TargetMode="External"/><Relationship Id="rId3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agilemanifesto.org/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scrumguides.org/scrum-guide.html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scrumguides.org/scrum-guide.html%23events-sprint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scottberkun.com/2014/famous-programmer-leaves-google-because-of-remote-work-ban/" TargetMode="Externa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hyperlink" Target="https://en.wikipedia.org/wiki/Scrum_(software_development)" TargetMode="External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en.wikipedia.org/wiki/Burn_down_chart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blog.aelogica.com/project-management/organizing-agility-success-part-2-advanced-tracker-techniques/" TargetMode="External"/><Relationship Id="rId3" Type="http://schemas.openxmlformats.org/officeDocument/2006/relationships/image" Target="../media/image7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en.wikipedia.org/wiki/Waterfall_model" TargetMode="External"/><Relationship Id="rId3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7-themes.com/6995471-bay-bridge-sunset.html" TargetMode="External"/><Relationship Id="rId3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youtube.com/watch?v=qYodWEKCuGg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Project Workflow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42790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Now what?</a:t>
            </a:r>
            <a:endParaRPr lang="en-US" dirty="0"/>
          </a:p>
        </p:txBody>
      </p:sp>
      <p:pic>
        <p:nvPicPr>
          <p:cNvPr id="4" name="Picture 3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358" y="1356918"/>
            <a:ext cx="7307604" cy="5480703"/>
          </a:xfrm>
          <a:prstGeom prst="rect">
            <a:avLst/>
          </a:prstGeom>
        </p:spPr>
      </p:pic>
      <p:cxnSp>
        <p:nvCxnSpPr>
          <p:cNvPr id="6" name="Curved Connector 5">
            <a:hlinkClick r:id="rId4"/>
          </p:cNvPr>
          <p:cNvCxnSpPr/>
          <p:nvPr/>
        </p:nvCxnSpPr>
        <p:spPr>
          <a:xfrm rot="10800000">
            <a:off x="1024156" y="2198383"/>
            <a:ext cx="4929601" cy="3577494"/>
          </a:xfrm>
          <a:prstGeom prst="curvedConnector3">
            <a:avLst>
              <a:gd name="adj1" fmla="val 99861"/>
            </a:avLst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52598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Waterfall for Software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And what about all the documents and architecture?</a:t>
            </a:r>
          </a:p>
          <a:p>
            <a:pPr lvl="1"/>
            <a:r>
              <a:rPr lang="en-US" dirty="0" smtClean="0"/>
              <a:t>“</a:t>
            </a:r>
            <a:r>
              <a:rPr lang="en-US" dirty="0" err="1" smtClean="0"/>
              <a:t>rm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err="1" smtClean="0"/>
              <a:t>rf</a:t>
            </a:r>
            <a:r>
              <a:rPr lang="en-US" dirty="0" smtClean="0"/>
              <a:t>”</a:t>
            </a:r>
          </a:p>
          <a:p>
            <a:r>
              <a:rPr lang="en-US" dirty="0" smtClean="0"/>
              <a:t>Waterfall can work well when the customer very clearly </a:t>
            </a:r>
            <a:r>
              <a:rPr lang="en-US" dirty="0" smtClean="0">
                <a:hlinkClick r:id="rId2"/>
              </a:rPr>
              <a:t>communicates</a:t>
            </a:r>
            <a:r>
              <a:rPr lang="en-US" dirty="0" smtClean="0"/>
              <a:t> their needs</a:t>
            </a:r>
          </a:p>
          <a:p>
            <a:pPr lvl="1"/>
            <a:r>
              <a:rPr lang="en-US" dirty="0" smtClean="0"/>
              <a:t>Specs might be captured in a small number of short meetings</a:t>
            </a:r>
          </a:p>
          <a:p>
            <a:pPr lvl="2"/>
            <a:r>
              <a:rPr lang="en-US" dirty="0" smtClean="0"/>
              <a:t>Customers are busy too</a:t>
            </a:r>
          </a:p>
          <a:p>
            <a:pPr lvl="1"/>
            <a:r>
              <a:rPr lang="en-US" dirty="0" smtClean="0"/>
              <a:t>What if the </a:t>
            </a:r>
            <a:r>
              <a:rPr lang="en-US" dirty="0" err="1" smtClean="0"/>
              <a:t>dev</a:t>
            </a:r>
            <a:r>
              <a:rPr lang="en-US" dirty="0" smtClean="0"/>
              <a:t> team isn’t part of these meetings?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4976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Where Waterfall Works Well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565498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When the software CANNOT fail</a:t>
            </a:r>
          </a:p>
          <a:p>
            <a:pPr lvl="1"/>
            <a:r>
              <a:rPr lang="en-US" dirty="0" smtClean="0"/>
              <a:t>Failure could lead to crisis or loss of life</a:t>
            </a:r>
          </a:p>
          <a:p>
            <a:pPr lvl="1"/>
            <a:r>
              <a:rPr lang="en-US" dirty="0" smtClean="0"/>
              <a:t>Healthcare, finance, military</a:t>
            </a:r>
          </a:p>
          <a:p>
            <a:r>
              <a:rPr lang="en-US" dirty="0" smtClean="0"/>
              <a:t>Critical industries often have government regulations</a:t>
            </a:r>
          </a:p>
          <a:p>
            <a:pPr lvl="1"/>
            <a:r>
              <a:rPr lang="en-US" dirty="0" smtClean="0"/>
              <a:t>Known requirements and specifications set by regulators</a:t>
            </a:r>
          </a:p>
          <a:p>
            <a:r>
              <a:rPr lang="en-US" dirty="0" smtClean="0"/>
              <a:t>Purpose of the software is more clear</a:t>
            </a:r>
          </a:p>
          <a:p>
            <a:pPr lvl="1"/>
            <a:r>
              <a:rPr lang="en-US" dirty="0" smtClean="0"/>
              <a:t>An MRI machine takes an image without harming the patient</a:t>
            </a:r>
          </a:p>
          <a:p>
            <a:pPr lvl="1"/>
            <a:r>
              <a:rPr lang="en-US" dirty="0" smtClean="0"/>
              <a:t>Compare to the purpose of social media (Unclear requirements that constantly change)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6851217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85800" y="126191"/>
            <a:ext cx="7772400" cy="1470025"/>
          </a:xfrm>
        </p:spPr>
        <p:txBody>
          <a:bodyPr/>
          <a:lstStyle/>
          <a:p>
            <a:r>
              <a:rPr lang="en-US" dirty="0" smtClean="0"/>
              <a:t>What if we expect change?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371600" y="6559011"/>
            <a:ext cx="6400800" cy="287190"/>
          </a:xfrm>
        </p:spPr>
        <p:txBody>
          <a:bodyPr>
            <a:normAutofit lnSpcReduction="10000"/>
          </a:bodyPr>
          <a:lstStyle/>
          <a:p>
            <a:r>
              <a:rPr lang="en-US" sz="1400" dirty="0">
                <a:hlinkClick r:id="rId2"/>
              </a:rPr>
              <a:t>https://www.linkedin.com/pulse/software-its-requirements-stupid-anton-jansen</a:t>
            </a:r>
            <a:endParaRPr lang="en-US" sz="1400" dirty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413" y="1296959"/>
            <a:ext cx="7086600" cy="513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2135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agile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Think about the project for a bit</a:t>
            </a:r>
          </a:p>
          <a:p>
            <a:r>
              <a:rPr lang="en-US" dirty="0" smtClean="0"/>
              <a:t>Write code</a:t>
            </a:r>
          </a:p>
          <a:p>
            <a:r>
              <a:rPr lang="en-US" dirty="0" smtClean="0"/>
              <a:t>Adjust as needed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72868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agile – “doing what come naturally”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Not always the best idea, but let’s give it a try</a:t>
            </a:r>
            <a:endParaRPr lang="en-US" dirty="0"/>
          </a:p>
        </p:txBody>
      </p:sp>
      <p:pic>
        <p:nvPicPr>
          <p:cNvPr id="4" name="Picture 3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800" y="3121501"/>
            <a:ext cx="8255000" cy="271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4068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hlinkClick r:id="rId2"/>
              </a:rPr>
              <a:t>Manifesto for Agile Software Development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18673"/>
            <a:ext cx="8229600" cy="4525963"/>
          </a:xfrm>
        </p:spPr>
        <p:txBody>
          <a:bodyPr>
            <a:normAutofit fontScale="85000" lnSpcReduction="10000"/>
          </a:bodyPr>
          <a:lstStyle/>
          <a:p>
            <a:pPr marL="0" indent="0" algn="ctr">
              <a:buNone/>
            </a:pPr>
            <a:r>
              <a:rPr lang="en-US" dirty="0" smtClean="0"/>
              <a:t>We </a:t>
            </a:r>
            <a:r>
              <a:rPr lang="en-US" dirty="0"/>
              <a:t>are uncovering better ways of developing</a:t>
            </a:r>
            <a:br>
              <a:rPr lang="en-US" dirty="0"/>
            </a:br>
            <a:r>
              <a:rPr lang="en-US" dirty="0"/>
              <a:t>software by doing it and helping others do it.</a:t>
            </a:r>
            <a:br>
              <a:rPr lang="en-US" dirty="0"/>
            </a:br>
            <a:r>
              <a:rPr lang="en-US" dirty="0"/>
              <a:t>Through this work we have come to value:</a:t>
            </a:r>
            <a:br>
              <a:rPr lang="en-US" dirty="0"/>
            </a:br>
            <a:endParaRPr lang="en-US" dirty="0"/>
          </a:p>
          <a:p>
            <a:pPr marL="0" indent="0" algn="ctr">
              <a:buNone/>
            </a:pPr>
            <a:r>
              <a:rPr lang="en-US" b="1" dirty="0"/>
              <a:t>Individuals and interactions </a:t>
            </a:r>
            <a:r>
              <a:rPr lang="en-US" dirty="0"/>
              <a:t>over processes and tools</a:t>
            </a:r>
            <a:br>
              <a:rPr lang="en-US" dirty="0"/>
            </a:br>
            <a:r>
              <a:rPr lang="en-US" b="1" dirty="0"/>
              <a:t>Working software </a:t>
            </a:r>
            <a:r>
              <a:rPr lang="en-US" dirty="0"/>
              <a:t>over comprehensive documentation</a:t>
            </a:r>
            <a:br>
              <a:rPr lang="en-US" dirty="0"/>
            </a:br>
            <a:r>
              <a:rPr lang="en-US" b="1" dirty="0"/>
              <a:t>Customer collaboration </a:t>
            </a:r>
            <a:r>
              <a:rPr lang="en-US" dirty="0"/>
              <a:t>over contract negotiation</a:t>
            </a:r>
            <a:br>
              <a:rPr lang="en-US" dirty="0"/>
            </a:br>
            <a:r>
              <a:rPr lang="en-US" b="1" dirty="0"/>
              <a:t>Responding to change </a:t>
            </a:r>
            <a:r>
              <a:rPr lang="en-US" dirty="0"/>
              <a:t>over following a plan</a:t>
            </a:r>
            <a:br>
              <a:rPr lang="en-US" dirty="0"/>
            </a:br>
            <a:endParaRPr lang="en-US" dirty="0"/>
          </a:p>
          <a:p>
            <a:pPr marL="0" indent="0" algn="ctr">
              <a:buNone/>
            </a:pPr>
            <a:r>
              <a:rPr lang="en-US" dirty="0"/>
              <a:t>That is, while there is value in the items on</a:t>
            </a:r>
            <a:br>
              <a:rPr lang="en-US" dirty="0"/>
            </a:br>
            <a:r>
              <a:rPr lang="en-US" dirty="0"/>
              <a:t>the right, we value the items on the left more.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99914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Principles behind the Agile Manifesto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i="1" dirty="0" smtClean="0"/>
              <a:t>We </a:t>
            </a:r>
            <a:r>
              <a:rPr lang="en-US" i="1" dirty="0"/>
              <a:t>follow these principles:</a:t>
            </a:r>
            <a:r>
              <a:rPr lang="en-US" dirty="0"/>
              <a:t> 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Deliver valuable software early and often</a:t>
            </a:r>
            <a:endParaRPr lang="en-US" dirty="0"/>
          </a:p>
          <a:p>
            <a:r>
              <a:rPr lang="en-US" dirty="0"/>
              <a:t>Welcome changing </a:t>
            </a:r>
            <a:r>
              <a:rPr lang="en-US" dirty="0" smtClean="0"/>
              <a:t>requirements</a:t>
            </a:r>
          </a:p>
          <a:p>
            <a:pPr lvl="1"/>
            <a:r>
              <a:rPr lang="en-US" dirty="0" smtClean="0"/>
              <a:t>Even late in the development process</a:t>
            </a:r>
            <a:endParaRPr lang="en-US" dirty="0"/>
          </a:p>
          <a:p>
            <a:r>
              <a:rPr lang="en-US" dirty="0"/>
              <a:t>Business people and developers must work </a:t>
            </a:r>
            <a:br>
              <a:rPr lang="en-US" dirty="0"/>
            </a:br>
            <a:r>
              <a:rPr lang="en-US" dirty="0"/>
              <a:t>together daily throughout the project.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07358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Principles behind the Agile Manifesto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i="1" dirty="0" smtClean="0"/>
              <a:t>We </a:t>
            </a:r>
            <a:r>
              <a:rPr lang="en-US" i="1" dirty="0"/>
              <a:t>follow these principles:</a:t>
            </a:r>
            <a:r>
              <a:rPr lang="en-US" dirty="0"/>
              <a:t> 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Build </a:t>
            </a:r>
            <a:r>
              <a:rPr lang="en-US" dirty="0"/>
              <a:t>projects around motivated </a:t>
            </a:r>
            <a:r>
              <a:rPr lang="en-US" dirty="0" smtClean="0"/>
              <a:t>individuals</a:t>
            </a:r>
          </a:p>
          <a:p>
            <a:pPr lvl="1"/>
            <a:r>
              <a:rPr lang="en-US" dirty="0" smtClean="0"/>
              <a:t>Give </a:t>
            </a:r>
            <a:r>
              <a:rPr lang="en-US" dirty="0"/>
              <a:t>them the environment and support they </a:t>
            </a:r>
            <a:r>
              <a:rPr lang="en-US" dirty="0" smtClean="0"/>
              <a:t>need</a:t>
            </a:r>
            <a:endParaRPr lang="en-US" dirty="0"/>
          </a:p>
          <a:p>
            <a:pPr lvl="1"/>
            <a:r>
              <a:rPr lang="en-US" dirty="0" smtClean="0"/>
              <a:t>Trust </a:t>
            </a:r>
            <a:r>
              <a:rPr lang="en-US" dirty="0"/>
              <a:t>them to get the job done. </a:t>
            </a:r>
          </a:p>
          <a:p>
            <a:r>
              <a:rPr lang="en-US" dirty="0" smtClean="0"/>
              <a:t>Communicate face-to-face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8083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Principles behind the Agile Manifesto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en-US" i="1" dirty="0" smtClean="0"/>
              <a:t>We </a:t>
            </a:r>
            <a:r>
              <a:rPr lang="en-US" i="1" dirty="0"/>
              <a:t>follow these principles:</a:t>
            </a:r>
            <a:r>
              <a:rPr lang="en-US" dirty="0"/>
              <a:t> 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Working </a:t>
            </a:r>
            <a:r>
              <a:rPr lang="en-US" dirty="0"/>
              <a:t>software is the primary measure of progress. </a:t>
            </a:r>
          </a:p>
          <a:p>
            <a:r>
              <a:rPr lang="en-US" dirty="0"/>
              <a:t>Agile processes promote sustainable development. </a:t>
            </a:r>
            <a:endParaRPr lang="en-US" dirty="0" smtClean="0"/>
          </a:p>
          <a:p>
            <a:pPr lvl="1"/>
            <a:r>
              <a:rPr lang="en-US" dirty="0" smtClean="0"/>
              <a:t>The </a:t>
            </a:r>
            <a:r>
              <a:rPr lang="en-US" dirty="0"/>
              <a:t>sponsors, developers, and users should be able </a:t>
            </a:r>
            <a:r>
              <a:rPr lang="en-US" dirty="0" smtClean="0"/>
              <a:t>to </a:t>
            </a:r>
            <a:r>
              <a:rPr lang="en-US" dirty="0"/>
              <a:t>maintain a constant pace indefinitely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No overtime at crunch time</a:t>
            </a:r>
            <a:endParaRPr lang="en-US" dirty="0"/>
          </a:p>
          <a:p>
            <a:r>
              <a:rPr lang="en-US" dirty="0"/>
              <a:t>Continuous attention to technical excellence </a:t>
            </a:r>
            <a:br>
              <a:rPr lang="en-US" dirty="0"/>
            </a:br>
            <a:r>
              <a:rPr lang="en-US" dirty="0"/>
              <a:t>and good design enhances agility.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21574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Workflow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endParaRPr lang="en-US" dirty="0" smtClean="0"/>
          </a:p>
          <a:p>
            <a:pPr marL="0" indent="0" algn="ctr">
              <a:buNone/>
            </a:pPr>
            <a:r>
              <a:rPr lang="en-US" dirty="0" smtClean="0"/>
              <a:t>How do you do it?</a:t>
            </a:r>
          </a:p>
          <a:p>
            <a:pPr algn="ctr"/>
            <a:endParaRPr lang="en-US" dirty="0"/>
          </a:p>
          <a:p>
            <a:pPr marL="0" indent="0" algn="ctr">
              <a:buNone/>
            </a:pPr>
            <a:r>
              <a:rPr lang="en-US" dirty="0" smtClean="0"/>
              <a:t>-Discussion-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44735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Principles behind the Agile Manifesto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i="1" dirty="0" smtClean="0"/>
              <a:t>We </a:t>
            </a:r>
            <a:r>
              <a:rPr lang="en-US" i="1" dirty="0"/>
              <a:t>follow these principles:</a:t>
            </a:r>
            <a:r>
              <a:rPr lang="en-US" dirty="0"/>
              <a:t> 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Simplicity</a:t>
            </a:r>
            <a:r>
              <a:rPr lang="en-US" dirty="0"/>
              <a:t>--the art of maximizing the amount </a:t>
            </a:r>
            <a:br>
              <a:rPr lang="en-US" dirty="0"/>
            </a:br>
            <a:r>
              <a:rPr lang="en-US" dirty="0"/>
              <a:t>of work not done--is essential. </a:t>
            </a:r>
          </a:p>
          <a:p>
            <a:r>
              <a:rPr lang="en-US" dirty="0"/>
              <a:t>The best architectures, requirements, </a:t>
            </a:r>
            <a:r>
              <a:rPr lang="en-US" dirty="0" smtClean="0"/>
              <a:t>and designs emerge </a:t>
            </a:r>
            <a:r>
              <a:rPr lang="en-US" dirty="0"/>
              <a:t>from self-organizing teams. </a:t>
            </a:r>
          </a:p>
          <a:p>
            <a:r>
              <a:rPr lang="en-US" dirty="0"/>
              <a:t>At regular intervals, the team reflects on how </a:t>
            </a:r>
            <a:r>
              <a:rPr lang="en-US" dirty="0" smtClean="0"/>
              <a:t>to </a:t>
            </a:r>
            <a:r>
              <a:rPr lang="en-US" dirty="0"/>
              <a:t>become more effective, then tunes and adjusts </a:t>
            </a:r>
            <a:r>
              <a:rPr lang="en-US" dirty="0" smtClean="0"/>
              <a:t>its </a:t>
            </a:r>
            <a:r>
              <a:rPr lang="en-US" dirty="0"/>
              <a:t>behavior accordingly.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34859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agility and </a:t>
            </a:r>
            <a:r>
              <a:rPr lang="en-US" dirty="0" smtClean="0">
                <a:hlinkClick r:id="rId2"/>
              </a:rPr>
              <a:t>scrum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agile software development</a:t>
            </a:r>
          </a:p>
          <a:p>
            <a:pPr lvl="1"/>
            <a:r>
              <a:rPr lang="en-US" dirty="0"/>
              <a:t>A</a:t>
            </a:r>
            <a:r>
              <a:rPr lang="en-US" dirty="0" smtClean="0"/>
              <a:t>bstract</a:t>
            </a:r>
          </a:p>
          <a:p>
            <a:r>
              <a:rPr lang="en-US" dirty="0" smtClean="0"/>
              <a:t>scrum</a:t>
            </a:r>
          </a:p>
          <a:p>
            <a:pPr lvl="1"/>
            <a:r>
              <a:rPr lang="en-US" dirty="0" smtClean="0"/>
              <a:t>Concrete</a:t>
            </a:r>
          </a:p>
        </p:txBody>
      </p:sp>
    </p:spTree>
    <p:extLst>
      <p:ext uri="{BB962C8B-B14F-4D97-AF65-F5344CB8AC3E}">
        <p14:creationId xmlns:p14="http://schemas.microsoft.com/office/powerpoint/2010/main" val="19997080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Scrum - Gathering requirements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495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Stories</a:t>
            </a:r>
          </a:p>
          <a:p>
            <a:pPr lvl="1"/>
            <a:r>
              <a:rPr lang="en-US" dirty="0" smtClean="0"/>
              <a:t>Customer “tells a story”</a:t>
            </a:r>
          </a:p>
          <a:p>
            <a:pPr lvl="1"/>
            <a:r>
              <a:rPr lang="en-US" dirty="0" smtClean="0"/>
              <a:t>Non-technical</a:t>
            </a:r>
          </a:p>
          <a:p>
            <a:pPr lvl="1"/>
            <a:r>
              <a:rPr lang="en-US" dirty="0" smtClean="0"/>
              <a:t>ex: “When I check a piece of equipment I can see all the data about it”</a:t>
            </a:r>
          </a:p>
          <a:p>
            <a:r>
              <a:rPr lang="en-US" dirty="0" smtClean="0"/>
              <a:t>Tasks</a:t>
            </a:r>
          </a:p>
          <a:p>
            <a:pPr lvl="1"/>
            <a:r>
              <a:rPr lang="en-US" dirty="0" smtClean="0"/>
              <a:t>Technical requirements needed for stories</a:t>
            </a:r>
          </a:p>
          <a:p>
            <a:pPr lvl="1"/>
            <a:r>
              <a:rPr lang="en-US" dirty="0" smtClean="0"/>
              <a:t>ex: </a:t>
            </a:r>
          </a:p>
          <a:p>
            <a:pPr lvl="2"/>
            <a:r>
              <a:rPr lang="en-US" dirty="0" smtClean="0"/>
              <a:t>host a database of equipment information</a:t>
            </a:r>
          </a:p>
          <a:p>
            <a:pPr lvl="2"/>
            <a:r>
              <a:rPr lang="en-US" dirty="0" smtClean="0"/>
              <a:t>track equipment with barcodes</a:t>
            </a:r>
          </a:p>
          <a:p>
            <a:pPr lvl="2"/>
            <a:r>
              <a:rPr lang="en-US" dirty="0" smtClean="0"/>
              <a:t>convert scanned codes into SQL queries</a:t>
            </a:r>
          </a:p>
          <a:p>
            <a:pPr lvl="2"/>
            <a:r>
              <a:rPr lang="en-US" dirty="0" smtClean="0"/>
              <a:t>display query results to the user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03456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Gathering requirements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4950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Stories</a:t>
            </a:r>
          </a:p>
          <a:p>
            <a:pPr lvl="1"/>
            <a:r>
              <a:rPr lang="en-US" dirty="0" smtClean="0"/>
              <a:t>Customer “tells a story”</a:t>
            </a:r>
          </a:p>
          <a:p>
            <a:pPr lvl="1"/>
            <a:r>
              <a:rPr lang="en-US" dirty="0" smtClean="0"/>
              <a:t>Non-technical</a:t>
            </a:r>
          </a:p>
          <a:p>
            <a:pPr lvl="1"/>
            <a:r>
              <a:rPr lang="en-US" dirty="0" smtClean="0"/>
              <a:t>ex: “I submit my coding assignment online and check my grades immediately”</a:t>
            </a:r>
          </a:p>
          <a:p>
            <a:r>
              <a:rPr lang="en-US" dirty="0" smtClean="0"/>
              <a:t>Stories are divided into tasks</a:t>
            </a:r>
          </a:p>
          <a:p>
            <a:pPr lvl="1"/>
            <a:r>
              <a:rPr lang="en-US" dirty="0" smtClean="0"/>
              <a:t>Technical requirements needed for stories</a:t>
            </a:r>
          </a:p>
          <a:p>
            <a:pPr lvl="1"/>
            <a:r>
              <a:rPr lang="en-US" dirty="0" smtClean="0"/>
              <a:t>ex: </a:t>
            </a:r>
          </a:p>
          <a:p>
            <a:pPr lvl="2"/>
            <a:r>
              <a:rPr lang="en-US" dirty="0" smtClean="0"/>
              <a:t>Web front to accept submissions</a:t>
            </a:r>
          </a:p>
          <a:p>
            <a:pPr lvl="2"/>
            <a:r>
              <a:rPr lang="en-US" dirty="0" smtClean="0"/>
              <a:t>Back end service to run student code in an isolated environment</a:t>
            </a:r>
          </a:p>
          <a:p>
            <a:pPr lvl="2"/>
            <a:r>
              <a:rPr lang="en-US" dirty="0" smtClean="0"/>
              <a:t>Database to store grades</a:t>
            </a:r>
          </a:p>
          <a:p>
            <a:pPr lvl="2"/>
            <a:r>
              <a:rPr lang="en-US" dirty="0" smtClean="0"/>
              <a:t>Database queries to retrieve grades</a:t>
            </a:r>
          </a:p>
          <a:p>
            <a:pPr lvl="2"/>
            <a:r>
              <a:rPr lang="en-US" dirty="0" smtClean="0"/>
              <a:t>user authentication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3132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Gathering requirements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4950"/>
          </a:xfrm>
        </p:spPr>
        <p:txBody>
          <a:bodyPr>
            <a:normAutofit/>
          </a:bodyPr>
          <a:lstStyle/>
          <a:p>
            <a:r>
              <a:rPr lang="en-US" dirty="0" smtClean="0"/>
              <a:t>Stories</a:t>
            </a:r>
          </a:p>
          <a:p>
            <a:pPr lvl="1"/>
            <a:r>
              <a:rPr lang="en-US" dirty="0" smtClean="0"/>
              <a:t>Your MVP feature will enable the user story</a:t>
            </a:r>
          </a:p>
          <a:p>
            <a:pPr lvl="1"/>
            <a:r>
              <a:rPr lang="en-US" dirty="0" smtClean="0"/>
              <a:t>Focus on what the user will be able to accomplish with your software</a:t>
            </a:r>
          </a:p>
          <a:p>
            <a:r>
              <a:rPr lang="en-US" dirty="0" smtClean="0"/>
              <a:t>Tasks</a:t>
            </a:r>
          </a:p>
          <a:p>
            <a:pPr lvl="1"/>
            <a:r>
              <a:rPr lang="en-US" dirty="0" err="1" smtClean="0"/>
              <a:t>GitHub</a:t>
            </a:r>
            <a:r>
              <a:rPr lang="en-US" dirty="0" smtClean="0"/>
              <a:t> issues that will be completed by the team</a:t>
            </a:r>
          </a:p>
          <a:p>
            <a:pPr lvl="1"/>
            <a:r>
              <a:rPr lang="en-US" dirty="0" smtClean="0"/>
              <a:t>Focus on what each team member needs to accomplish to enable the user story</a:t>
            </a:r>
          </a:p>
          <a:p>
            <a:pPr lvl="1"/>
            <a:r>
              <a:rPr lang="en-US" dirty="0" smtClean="0"/>
              <a:t>Feature branch for each task (not each story)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49346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</a:t>
            </a:r>
            <a:r>
              <a:rPr lang="en-US" dirty="0" smtClean="0"/>
              <a:t>crum - </a:t>
            </a:r>
            <a:r>
              <a:rPr lang="en-US" dirty="0" smtClean="0">
                <a:hlinkClick r:id="rId2"/>
              </a:rPr>
              <a:t>Sprints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Deliver working code at fixed intervals</a:t>
            </a:r>
            <a:endParaRPr lang="en-US" dirty="0"/>
          </a:p>
          <a:p>
            <a:pPr lvl="1"/>
            <a:r>
              <a:rPr lang="en-US" dirty="0" smtClean="0"/>
              <a:t>Sets a pace for the project</a:t>
            </a:r>
          </a:p>
          <a:p>
            <a:pPr lvl="1"/>
            <a:r>
              <a:rPr lang="en-US" dirty="0" smtClean="0"/>
              <a:t>Typically 1-4 weeks/sprint</a:t>
            </a:r>
          </a:p>
          <a:p>
            <a:r>
              <a:rPr lang="en-US" dirty="0" smtClean="0"/>
              <a:t>After each sprint</a:t>
            </a:r>
          </a:p>
          <a:p>
            <a:pPr lvl="1"/>
            <a:r>
              <a:rPr lang="en-US" dirty="0" smtClean="0"/>
              <a:t>Demo the software to the customer</a:t>
            </a:r>
          </a:p>
          <a:p>
            <a:pPr lvl="1"/>
            <a:r>
              <a:rPr lang="en-US" dirty="0" smtClean="0"/>
              <a:t>Discuss the direction of the project</a:t>
            </a:r>
          </a:p>
          <a:p>
            <a:pPr lvl="1"/>
            <a:r>
              <a:rPr lang="en-US" dirty="0" smtClean="0"/>
              <a:t>Adjust as needed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9993901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Scenario Revisited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17841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Gather requirements</a:t>
            </a:r>
          </a:p>
          <a:p>
            <a:pPr lvl="1"/>
            <a:r>
              <a:rPr lang="en-US" dirty="0"/>
              <a:t>customer: “This </a:t>
            </a:r>
            <a:r>
              <a:rPr lang="en-US" dirty="0" smtClean="0"/>
              <a:t>is </a:t>
            </a:r>
            <a:r>
              <a:rPr lang="en-US" dirty="0"/>
              <a:t>what we </a:t>
            </a:r>
            <a:r>
              <a:rPr lang="en-US" dirty="0" smtClean="0"/>
              <a:t>want”</a:t>
            </a:r>
          </a:p>
          <a:p>
            <a:pPr lvl="1"/>
            <a:r>
              <a:rPr lang="en-US" dirty="0" err="1" smtClean="0"/>
              <a:t>Dev</a:t>
            </a:r>
            <a:r>
              <a:rPr lang="en-US" dirty="0" smtClean="0"/>
              <a:t> team: “Got it. See you in a week!”</a:t>
            </a:r>
          </a:p>
          <a:p>
            <a:r>
              <a:rPr lang="en-US" dirty="0" smtClean="0"/>
              <a:t>write code</a:t>
            </a:r>
          </a:p>
          <a:p>
            <a:r>
              <a:rPr lang="en-US" dirty="0" smtClean="0"/>
              <a:t>deliver code</a:t>
            </a:r>
          </a:p>
          <a:p>
            <a:pPr lvl="1"/>
            <a:r>
              <a:rPr lang="en-US" dirty="0" smtClean="0"/>
              <a:t>customer: “This isn’t what we wanted”</a:t>
            </a:r>
          </a:p>
          <a:p>
            <a:pPr lvl="1"/>
            <a:r>
              <a:rPr lang="en-US" dirty="0" err="1" smtClean="0"/>
              <a:t>dev</a:t>
            </a:r>
            <a:r>
              <a:rPr lang="en-US" dirty="0" smtClean="0"/>
              <a:t> team: “Show us what you want”</a:t>
            </a:r>
          </a:p>
          <a:p>
            <a:r>
              <a:rPr lang="en-US" dirty="0" smtClean="0"/>
              <a:t>Revise requirements</a:t>
            </a:r>
          </a:p>
          <a:p>
            <a:r>
              <a:rPr lang="en-US" dirty="0" smtClean="0"/>
              <a:t>write code</a:t>
            </a:r>
          </a:p>
          <a:p>
            <a:r>
              <a:rPr lang="en-US" dirty="0" smtClean="0"/>
              <a:t>deliver code</a:t>
            </a:r>
          </a:p>
          <a:p>
            <a:pPr lvl="1"/>
            <a:r>
              <a:rPr lang="en-US" dirty="0" smtClean="0"/>
              <a:t>customer: “This is a little better”</a:t>
            </a:r>
          </a:p>
          <a:p>
            <a:pPr lvl="1"/>
            <a:r>
              <a:rPr lang="en-US" dirty="0" err="1" smtClean="0"/>
              <a:t>dev</a:t>
            </a:r>
            <a:r>
              <a:rPr lang="en-US" dirty="0" smtClean="0"/>
              <a:t> team: “Tell us more”</a:t>
            </a:r>
          </a:p>
          <a:p>
            <a:r>
              <a:rPr lang="en-US" dirty="0" smtClean="0"/>
              <a:t>Revise requirements</a:t>
            </a:r>
          </a:p>
          <a:p>
            <a:r>
              <a:rPr lang="en-US" dirty="0"/>
              <a:t>R</a:t>
            </a:r>
            <a:r>
              <a:rPr lang="en-US" dirty="0" smtClean="0"/>
              <a:t>epeat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05305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Scrum: Co-</a:t>
            </a:r>
            <a:r>
              <a:rPr lang="en-US" dirty="0"/>
              <a:t>l</a:t>
            </a:r>
            <a:r>
              <a:rPr lang="en-US" dirty="0" smtClean="0"/>
              <a:t>ocated teams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All team member meet face-to-face often</a:t>
            </a:r>
          </a:p>
          <a:p>
            <a:r>
              <a:rPr lang="en-US" dirty="0" smtClean="0"/>
              <a:t>Communication</a:t>
            </a:r>
          </a:p>
          <a:p>
            <a:r>
              <a:rPr lang="en-US" dirty="0"/>
              <a:t>C</a:t>
            </a:r>
            <a:r>
              <a:rPr lang="en-US" dirty="0" smtClean="0"/>
              <a:t>ommunication</a:t>
            </a:r>
          </a:p>
          <a:p>
            <a:r>
              <a:rPr lang="en-US" dirty="0" smtClean="0"/>
              <a:t>Communication</a:t>
            </a:r>
          </a:p>
          <a:p>
            <a:r>
              <a:rPr lang="en-US" dirty="0" smtClean="0"/>
              <a:t>At what cost?</a:t>
            </a:r>
          </a:p>
          <a:p>
            <a:pPr lvl="1"/>
            <a:r>
              <a:rPr lang="en-US" dirty="0" smtClean="0"/>
              <a:t>Some companies will not hire remote employees</a:t>
            </a:r>
          </a:p>
          <a:p>
            <a:pPr lvl="1"/>
            <a:r>
              <a:rPr lang="en-US" dirty="0" smtClean="0">
                <a:hlinkClick r:id="rId2"/>
              </a:rPr>
              <a:t>Google</a:t>
            </a:r>
            <a:r>
              <a:rPr lang="en-US" dirty="0" smtClean="0"/>
              <a:t> included </a:t>
            </a:r>
          </a:p>
        </p:txBody>
      </p:sp>
    </p:spTree>
    <p:extLst>
      <p:ext uri="{BB962C8B-B14F-4D97-AF65-F5344CB8AC3E}">
        <p14:creationId xmlns:p14="http://schemas.microsoft.com/office/powerpoint/2010/main" val="16332536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Scrum board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2059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Visualization of the state of the project</a:t>
            </a:r>
          </a:p>
          <a:p>
            <a:r>
              <a:rPr lang="en-US" dirty="0" smtClean="0"/>
              <a:t>Column for the state of each task</a:t>
            </a:r>
          </a:p>
          <a:p>
            <a:pPr lvl="1"/>
            <a:r>
              <a:rPr lang="en-US" dirty="0" smtClean="0"/>
              <a:t>backlog/blocked</a:t>
            </a:r>
          </a:p>
          <a:p>
            <a:pPr lvl="1"/>
            <a:r>
              <a:rPr lang="en-US" dirty="0" smtClean="0"/>
              <a:t>in progress</a:t>
            </a:r>
          </a:p>
          <a:p>
            <a:pPr lvl="1"/>
            <a:r>
              <a:rPr lang="en-US" dirty="0" smtClean="0"/>
              <a:t>testing</a:t>
            </a:r>
          </a:p>
          <a:p>
            <a:pPr lvl="1"/>
            <a:r>
              <a:rPr lang="en-US" dirty="0" smtClean="0"/>
              <a:t>complete</a:t>
            </a:r>
          </a:p>
          <a:p>
            <a:r>
              <a:rPr lang="en-US" dirty="0" smtClean="0"/>
              <a:t>Move tasks across the board as they progress</a:t>
            </a:r>
          </a:p>
          <a:p>
            <a:r>
              <a:rPr lang="en-US" dirty="0" smtClean="0"/>
              <a:t>Column names vary by team</a:t>
            </a:r>
          </a:p>
          <a:p>
            <a:r>
              <a:rPr lang="en-US" dirty="0" smtClean="0"/>
              <a:t>Ideally is displayed physically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091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Visualizations!</a:t>
            </a:r>
            <a:endParaRPr lang="en-US" dirty="0"/>
          </a:p>
        </p:txBody>
      </p:sp>
      <p:pic>
        <p:nvPicPr>
          <p:cNvPr id="4" name="Picture 3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6746" y="2654104"/>
            <a:ext cx="5130075" cy="2802597"/>
          </a:xfrm>
          <a:prstGeom prst="rect">
            <a:avLst/>
          </a:prstGeom>
        </p:spPr>
      </p:pic>
      <p:pic>
        <p:nvPicPr>
          <p:cNvPr id="5" name="Picture 4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899" y="1672795"/>
            <a:ext cx="3468049" cy="4625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6378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Workflow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Typical programmer</a:t>
            </a:r>
          </a:p>
          <a:p>
            <a:pPr lvl="1"/>
            <a:r>
              <a:rPr lang="en-US" dirty="0" smtClean="0"/>
              <a:t>Think about the project for a bit</a:t>
            </a:r>
          </a:p>
          <a:p>
            <a:pPr lvl="1"/>
            <a:r>
              <a:rPr lang="en-US" dirty="0" smtClean="0"/>
              <a:t>Start writing code</a:t>
            </a:r>
          </a:p>
          <a:p>
            <a:pPr lvl="1"/>
            <a:r>
              <a:rPr lang="en-US" dirty="0" smtClean="0"/>
              <a:t>Adjust as needed</a:t>
            </a:r>
          </a:p>
        </p:txBody>
      </p:sp>
    </p:spTree>
    <p:extLst>
      <p:ext uri="{BB962C8B-B14F-4D97-AF65-F5344CB8AC3E}">
        <p14:creationId xmlns:p14="http://schemas.microsoft.com/office/powerpoint/2010/main" val="2860538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Scrum board</a:t>
            </a:r>
            <a:endParaRPr lang="en-US" dirty="0"/>
          </a:p>
        </p:txBody>
      </p:sp>
      <p:pic>
        <p:nvPicPr>
          <p:cNvPr id="4" name="Picture 3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3" y="1600199"/>
            <a:ext cx="9141777" cy="5154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4517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</a:t>
            </a:r>
            <a:r>
              <a:rPr lang="en-US" dirty="0" smtClean="0"/>
              <a:t>crum in practice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 what works for you</a:t>
            </a:r>
          </a:p>
          <a:p>
            <a:r>
              <a:rPr lang="en-US" dirty="0" smtClean="0"/>
              <a:t>Modify scrum for fit your needs</a:t>
            </a:r>
          </a:p>
          <a:p>
            <a:r>
              <a:rPr lang="en-US" dirty="0" smtClean="0"/>
              <a:t>No two scrum shops should have the same implementation!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8922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Development lifecycle this semester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03786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Tasks</a:t>
            </a:r>
          </a:p>
          <a:p>
            <a:pPr lvl="1"/>
            <a:r>
              <a:rPr lang="en-US" dirty="0" smtClean="0"/>
              <a:t>Stories for MVP and each add-on feature</a:t>
            </a:r>
          </a:p>
          <a:p>
            <a:pPr lvl="1"/>
            <a:r>
              <a:rPr lang="en-US" dirty="0" smtClean="0"/>
              <a:t>Divide stories into tasks</a:t>
            </a:r>
          </a:p>
          <a:p>
            <a:pPr lvl="1"/>
            <a:r>
              <a:rPr lang="en-US" dirty="0" smtClean="0"/>
              <a:t>Assign each task to a team member</a:t>
            </a:r>
          </a:p>
          <a:p>
            <a:pPr lvl="1"/>
            <a:r>
              <a:rPr lang="en-US" dirty="0" smtClean="0"/>
              <a:t>Track tasks as </a:t>
            </a:r>
            <a:r>
              <a:rPr lang="en-US" dirty="0" err="1" smtClean="0"/>
              <a:t>GitHub</a:t>
            </a:r>
            <a:r>
              <a:rPr lang="en-US" dirty="0" smtClean="0"/>
              <a:t> issues</a:t>
            </a:r>
          </a:p>
          <a:p>
            <a:pPr lvl="1"/>
            <a:r>
              <a:rPr lang="en-US" dirty="0" smtClean="0"/>
              <a:t>Apply version control procedure when completing tasks</a:t>
            </a:r>
          </a:p>
          <a:p>
            <a:r>
              <a:rPr lang="en-US" dirty="0" smtClean="0"/>
              <a:t>Meetings</a:t>
            </a:r>
          </a:p>
          <a:p>
            <a:pPr lvl="1"/>
            <a:r>
              <a:rPr lang="en-US" dirty="0" smtClean="0"/>
              <a:t>Weekly team meetings</a:t>
            </a:r>
          </a:p>
          <a:p>
            <a:pPr lvl="1"/>
            <a:r>
              <a:rPr lang="en-US" dirty="0" smtClean="0"/>
              <a:t>Weekly team meetings with TA</a:t>
            </a:r>
          </a:p>
          <a:p>
            <a:r>
              <a:rPr lang="en-US" dirty="0" smtClean="0"/>
              <a:t>Recommended</a:t>
            </a:r>
          </a:p>
          <a:p>
            <a:pPr lvl="1"/>
            <a:r>
              <a:rPr lang="en-US" dirty="0" smtClean="0"/>
              <a:t>Scrum board</a:t>
            </a:r>
            <a:endParaRPr lang="en-US" dirty="0"/>
          </a:p>
          <a:p>
            <a:pPr lvl="1"/>
            <a:r>
              <a:rPr lang="en-US" dirty="0"/>
              <a:t>Give each task a time estimate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16065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Is there a better way?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2678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Waterfall Method</a:t>
            </a:r>
            <a:endParaRPr lang="en-US" dirty="0"/>
          </a:p>
        </p:txBody>
      </p:sp>
      <p:pic>
        <p:nvPicPr>
          <p:cNvPr id="4" name="Picture 3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358" y="1356918"/>
            <a:ext cx="7307604" cy="5480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1047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Waterfall Method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Has been used for years</a:t>
            </a:r>
          </a:p>
          <a:p>
            <a:r>
              <a:rPr lang="en-US" dirty="0" smtClean="0"/>
              <a:t>Methodology works well in engineering</a:t>
            </a:r>
          </a:p>
          <a:p>
            <a:endParaRPr lang="en-US" dirty="0"/>
          </a:p>
        </p:txBody>
      </p:sp>
      <p:pic>
        <p:nvPicPr>
          <p:cNvPr id="4" name="Picture 3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0815" y="3066377"/>
            <a:ext cx="5573857" cy="3483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4104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Waterfall for Software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800"/>
          </a:xfrm>
        </p:spPr>
        <p:txBody>
          <a:bodyPr>
            <a:normAutofit/>
          </a:bodyPr>
          <a:lstStyle/>
          <a:p>
            <a:r>
              <a:rPr lang="en-US" dirty="0" smtClean="0"/>
              <a:t>Gather requirements</a:t>
            </a:r>
          </a:p>
          <a:p>
            <a:pPr lvl="1"/>
            <a:r>
              <a:rPr lang="en-US" dirty="0"/>
              <a:t>customer: “This </a:t>
            </a:r>
            <a:r>
              <a:rPr lang="en-US" dirty="0" smtClean="0"/>
              <a:t>is </a:t>
            </a:r>
            <a:r>
              <a:rPr lang="en-US" dirty="0"/>
              <a:t>what we </a:t>
            </a:r>
            <a:r>
              <a:rPr lang="en-US" dirty="0" smtClean="0"/>
              <a:t>want”</a:t>
            </a:r>
          </a:p>
          <a:p>
            <a:pPr lvl="1"/>
            <a:r>
              <a:rPr lang="en-US" dirty="0" err="1" smtClean="0"/>
              <a:t>dev</a:t>
            </a:r>
            <a:r>
              <a:rPr lang="en-US" dirty="0" smtClean="0"/>
              <a:t> team: “</a:t>
            </a:r>
            <a:r>
              <a:rPr lang="en-US" dirty="0"/>
              <a:t>G</a:t>
            </a:r>
            <a:r>
              <a:rPr lang="en-US" dirty="0" smtClean="0"/>
              <a:t>ot it. See you in a year!”</a:t>
            </a:r>
          </a:p>
          <a:p>
            <a:pPr lvl="1"/>
            <a:r>
              <a:rPr lang="en-US" dirty="0" smtClean="0"/>
              <a:t>Requirements documents</a:t>
            </a:r>
          </a:p>
          <a:p>
            <a:r>
              <a:rPr lang="en-US" dirty="0" smtClean="0"/>
              <a:t>Design software architecture</a:t>
            </a:r>
          </a:p>
          <a:p>
            <a:pPr lvl="1"/>
            <a:r>
              <a:rPr lang="en-US" dirty="0" smtClean="0"/>
              <a:t>Design documents</a:t>
            </a:r>
          </a:p>
          <a:p>
            <a:pPr lvl="1"/>
            <a:r>
              <a:rPr lang="en-US" dirty="0" smtClean="0"/>
              <a:t>Write tasks </a:t>
            </a:r>
          </a:p>
          <a:p>
            <a:pPr lvl="1"/>
            <a:r>
              <a:rPr lang="en-US" dirty="0"/>
              <a:t>G</a:t>
            </a:r>
            <a:r>
              <a:rPr lang="en-US" dirty="0" smtClean="0"/>
              <a:t>enerate timelines </a:t>
            </a:r>
          </a:p>
          <a:p>
            <a:pPr lvl="1"/>
            <a:r>
              <a:rPr lang="en-US" dirty="0" smtClean="0"/>
              <a:t>Set deadlines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8754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Waterfall for Software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hlinkClick r:id="rId2"/>
              </a:rPr>
              <a:t>Write </a:t>
            </a:r>
            <a:r>
              <a:rPr lang="en-US" dirty="0" smtClean="0">
                <a:hlinkClick r:id="rId2"/>
              </a:rPr>
              <a:t>code</a:t>
            </a:r>
            <a:endParaRPr lang="en-US" dirty="0" smtClean="0"/>
          </a:p>
          <a:p>
            <a:pPr lvl="1"/>
            <a:r>
              <a:rPr lang="en-US" dirty="0" smtClean="0"/>
              <a:t>Implement the functionality set forth in the design documents</a:t>
            </a:r>
            <a:endParaRPr lang="en-US" dirty="0"/>
          </a:p>
          <a:p>
            <a:r>
              <a:rPr lang="en-US" dirty="0"/>
              <a:t>Test </a:t>
            </a:r>
            <a:r>
              <a:rPr lang="en-US" dirty="0" smtClean="0"/>
              <a:t>code</a:t>
            </a:r>
          </a:p>
          <a:p>
            <a:pPr lvl="1"/>
            <a:r>
              <a:rPr lang="en-US" dirty="0" smtClean="0"/>
              <a:t>Proceed when all features from design document are working properly</a:t>
            </a:r>
            <a:endParaRPr lang="en-US" dirty="0"/>
          </a:p>
          <a:p>
            <a:r>
              <a:rPr lang="en-US" dirty="0" smtClean="0"/>
              <a:t>Deliver final product</a:t>
            </a:r>
          </a:p>
          <a:p>
            <a:r>
              <a:rPr lang="en-US" dirty="0" smtClean="0"/>
              <a:t>Maintain Software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89268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Waterfall for Software - A Scenario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Deliver final product:</a:t>
            </a:r>
          </a:p>
          <a:p>
            <a:pPr lvl="1"/>
            <a:r>
              <a:rPr lang="en-US" dirty="0"/>
              <a:t>customer: “This isn’t what we wanted”</a:t>
            </a:r>
          </a:p>
          <a:p>
            <a:pPr lvl="1"/>
            <a:r>
              <a:rPr lang="en-US" dirty="0" err="1"/>
              <a:t>Dev</a:t>
            </a:r>
            <a:r>
              <a:rPr lang="en-US" dirty="0"/>
              <a:t> team: “This is exactly what you asked for!”</a:t>
            </a:r>
          </a:p>
          <a:p>
            <a:pPr lvl="1"/>
            <a:r>
              <a:rPr lang="en-US" dirty="0"/>
              <a:t>customer: “This isn’t what we wanted!”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11357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973</TotalTime>
  <Words>965</Words>
  <Application>Microsoft Macintosh PowerPoint</Application>
  <PresentationFormat>On-screen Show (4:3)</PresentationFormat>
  <Paragraphs>197</Paragraphs>
  <Slides>32</Slides>
  <Notes>0</Notes>
  <HiddenSlides>1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3" baseType="lpstr">
      <vt:lpstr>Office Theme</vt:lpstr>
      <vt:lpstr>Project Workflow</vt:lpstr>
      <vt:lpstr>Project Workflow</vt:lpstr>
      <vt:lpstr>Project Workflow</vt:lpstr>
      <vt:lpstr>Is there a better way?</vt:lpstr>
      <vt:lpstr>Waterfall Method</vt:lpstr>
      <vt:lpstr>Waterfall Method</vt:lpstr>
      <vt:lpstr>Waterfall for Software</vt:lpstr>
      <vt:lpstr>Waterfall for Software</vt:lpstr>
      <vt:lpstr>Waterfall for Software - A Scenario</vt:lpstr>
      <vt:lpstr>Now what?</vt:lpstr>
      <vt:lpstr>Waterfall for Software</vt:lpstr>
      <vt:lpstr>Where Waterfall Works Well</vt:lpstr>
      <vt:lpstr>What if we expect change?</vt:lpstr>
      <vt:lpstr>agile</vt:lpstr>
      <vt:lpstr>agile – “doing what come naturally”</vt:lpstr>
      <vt:lpstr>Manifesto for Agile Software Development</vt:lpstr>
      <vt:lpstr>Principles behind the Agile Manifesto</vt:lpstr>
      <vt:lpstr>Principles behind the Agile Manifesto</vt:lpstr>
      <vt:lpstr>Principles behind the Agile Manifesto</vt:lpstr>
      <vt:lpstr>Principles behind the Agile Manifesto</vt:lpstr>
      <vt:lpstr>agility and scrum</vt:lpstr>
      <vt:lpstr>Scrum - Gathering requirements</vt:lpstr>
      <vt:lpstr>Gathering requirements</vt:lpstr>
      <vt:lpstr>Gathering requirements</vt:lpstr>
      <vt:lpstr>Scrum - Sprints</vt:lpstr>
      <vt:lpstr>Scenario Revisited</vt:lpstr>
      <vt:lpstr>Scrum: Co-located teams</vt:lpstr>
      <vt:lpstr>Scrum board</vt:lpstr>
      <vt:lpstr>Visualizations!</vt:lpstr>
      <vt:lpstr>Scrum board</vt:lpstr>
      <vt:lpstr>Scrum in practice</vt:lpstr>
      <vt:lpstr>Development lifecycle this semester</vt:lpstr>
    </vt:vector>
  </TitlesOfParts>
  <Company>University at Buffalo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Jesse Hartloff</dc:creator>
  <cp:lastModifiedBy>Jesse Hartloff</cp:lastModifiedBy>
  <cp:revision>47</cp:revision>
  <dcterms:created xsi:type="dcterms:W3CDTF">2015-08-25T05:16:22Z</dcterms:created>
  <dcterms:modified xsi:type="dcterms:W3CDTF">2018-02-05T20:01:23Z</dcterms:modified>
</cp:coreProperties>
</file>